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94" r:id="rId3"/>
    <p:sldId id="2598" r:id="rId4"/>
    <p:sldId id="2599" r:id="rId5"/>
    <p:sldId id="2500" r:id="rId6"/>
    <p:sldId id="320" r:id="rId7"/>
    <p:sldId id="2601" r:id="rId8"/>
    <p:sldId id="259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0939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76783" autoAdjust="0"/>
  </p:normalViewPr>
  <p:slideViewPr>
    <p:cSldViewPr snapToGrid="0">
      <p:cViewPr varScale="1">
        <p:scale>
          <a:sx n="67" d="100"/>
          <a:sy n="67" d="100"/>
        </p:scale>
        <p:origin x="1301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3F6781-6663-49C5-A7D8-EDEB0AD5858E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AB82C7-28B3-489A-ABBE-0F243A894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932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AB82C7-28B3-489A-ABBE-0F243A8943D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38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AB82C7-28B3-489A-ABBE-0F243A8943D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AB82C7-28B3-489A-ABBE-0F243A8943D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446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AB82C7-28B3-489A-ABBE-0F243A8943D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687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33A80-3EE2-56E0-E536-4D06DD5A31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06EC7-A653-27E9-BBF8-5B132F86AD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6ACA0-967F-6134-0AA0-F8808DBA7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6D17E-760F-84E9-CB60-701A54471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AB66B-027F-F513-CAB7-6D84DD8A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96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1A13E-43D9-EA5F-FD5E-9F2473281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AE341D-34EA-B95D-30C3-8C89DA4A61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05D05-7BFD-B723-8298-0505E0A22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11AA4-02CE-1BBF-7424-DC737A4B2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EE53D-9DB9-6055-AB45-FACA228FD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47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7AA38E-E25E-18F1-0792-FC0D3DAA2A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874879-038C-E6B9-8D38-850D3C9BF7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1ED65-5F8E-1D8B-F8CE-3F25F9625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A633D-D19C-F00C-5B1C-A8E2BE3D4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CB686-641E-1AB4-9F96-2DC4D547D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76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28C8E-C367-CC4B-1549-9986B7509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B5E77-B141-D86E-B3BB-106590329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94F45-0E95-D335-080F-1F66B837D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42889-0023-DF5F-0CEC-45E9B86B1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D07B6-6C75-9CC8-FE43-551D0BAD7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1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D4B6E-E725-096F-6406-12DC73771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7F248-69AA-6192-57E1-6314BE6C4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61EA9-94E4-3E6E-1B64-22FDC00C9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F68EB-6814-6663-90FF-384C8F6D5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55E79-329E-87AD-468D-653CE1E63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897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FAD20-8350-5146-E09A-79FE857DC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99D8B-3BE5-19CC-4CA8-CB4D2D255F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FE1BDF-0373-E0A5-D3BB-647CC5AB18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6DBBC-600D-E12C-5EC0-074BB90A6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CC331B-45E1-BFB8-C219-AF01C2390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BC5393-588C-69EF-5F40-21661B531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02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BC771-36BC-5369-70CD-6A11D00F9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1FFB70-96EB-F68C-3BD3-E10866B77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76EE2D-99D3-8082-DFE4-F695F91F7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519074-3C29-AFED-673D-03F19A7C30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13D9AD-32F3-A510-5A07-6A1C3893D8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076EF-0A16-4437-AB32-10496C0C8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976115-9D4A-AE8D-C66F-615E0AE21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F9DAFA-B2FD-2984-4E76-3A6EE5DBF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254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3EC13-CE44-381C-B373-734956230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5B03AC-7E21-699C-EE32-794D7FF5C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DFB66-234C-54CD-865F-4CDE29B0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2554B3-5917-5299-A005-460020406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567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6ACB6D-BD20-236E-BE23-32D2CAC5D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95292B-D4CA-6B79-526F-5D3F41FFD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75C130-0CC3-5F0C-F1BA-0EE45CCB8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50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92FC1-2282-5CBF-7139-3E3EAB0CB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503DE-F0A2-17BF-E014-0EE8387E2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A389A-1A19-4577-DA01-6F468327C3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C6CA8-C15C-F1C6-1A30-75DF36C86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AEEB9B-47EB-2940-47DD-B4191870B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E0AA2B-0B76-34B0-3D45-B695DD86A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129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C6D38-FD6E-02BA-EADD-99F46A52E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8C3057-B64F-2E42-3BBB-07C223EDA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D84D08-EBC7-C0CC-7963-971BE56FDB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08255F-E90F-93A2-30EA-B02FAA299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70BA4-1425-0BA7-35E2-93D9AE61B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A54342-B504-336F-DCF1-ABB7D51C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082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529ABD-BC63-8578-C3B6-E32D6AA77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BDFDA9-3746-AB3B-5003-BD788E80F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4DDFC-F189-2F59-9138-DBE173B731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8C36FD-3E8C-4BFB-8105-C3FA5F5CF384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3DB71-3E89-A235-DB58-2EDC99E341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D8F2B-5646-0E62-3A3B-5482FF5533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298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9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17B562-5338-2DE4-F590-AB5A5C823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173601" cy="6783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0B32C3-2FBE-CBB5-4E11-A518A72DEF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6145396" cy="2696866"/>
          </a:xfrm>
        </p:spPr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Solar Power Prediction for Grid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1B3331-10FE-5127-255D-416F1281A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073" y="4584879"/>
            <a:ext cx="6255727" cy="1287887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Problem type: Classification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408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7AA036-6D94-8682-1043-4E71DB813A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2531" r="-2" b="19119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DB778E-31A5-4A6A-5522-C50F287CE5B5}"/>
              </a:ext>
            </a:extLst>
          </p:cNvPr>
          <p:cNvSpPr txBox="1"/>
          <p:nvPr/>
        </p:nvSpPr>
        <p:spPr>
          <a:xfrm>
            <a:off x="715846" y="668654"/>
            <a:ext cx="3313164" cy="20145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BEA3D2F-2EF4-BD96-A61B-8996C184BC94}"/>
              </a:ext>
            </a:extLst>
          </p:cNvPr>
          <p:cNvSpPr txBox="1"/>
          <p:nvPr/>
        </p:nvSpPr>
        <p:spPr>
          <a:xfrm>
            <a:off x="6219239" y="297209"/>
            <a:ext cx="5744685" cy="6429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14300"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Grid stability become strenuous because of inconsistent solar energy production that depends on Weather condition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00FFFF"/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FFFF"/>
                </a:solidFill>
              </a:rPr>
              <a:t>If less solar energy is produced there is power shortage in the grid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00FFFF"/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FFFF"/>
                </a:solidFill>
              </a:rPr>
              <a:t>If more is produced the power is wasted or storage through battery is very expensive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00FFFF"/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FFFF"/>
                </a:solidFill>
              </a:rPr>
              <a:t>Such inconsistency leads to keep more redundancy from private plants, hence incur significant costs.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F9D8B4-92AC-5ED8-8F38-2D3F8101433B}"/>
              </a:ext>
            </a:extLst>
          </p:cNvPr>
          <p:cNvSpPr txBox="1"/>
          <p:nvPr/>
        </p:nvSpPr>
        <p:spPr>
          <a:xfrm>
            <a:off x="456213" y="2533634"/>
            <a:ext cx="3800934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FFFF"/>
                </a:solidFill>
              </a:rPr>
              <a:t>Assess Solar power production ahead of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FFFF"/>
                </a:solidFill>
              </a:rPr>
              <a:t>Decide whether there will be shortage in the grid or not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FFFF"/>
                </a:solidFill>
              </a:rPr>
              <a:t>Keep backup generator ready or running during low production time</a:t>
            </a:r>
          </a:p>
        </p:txBody>
      </p:sp>
    </p:spTree>
    <p:extLst>
      <p:ext uri="{BB962C8B-B14F-4D97-AF65-F5344CB8AC3E}">
        <p14:creationId xmlns:p14="http://schemas.microsoft.com/office/powerpoint/2010/main" val="4415258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87EEC-73E3-4247-7251-6BE62DF63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10" y="103313"/>
            <a:ext cx="11498580" cy="13255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MIST’s target is to forecast solar generation data for grid efficiency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5BF430-80E1-43E8-1800-DA51DC3B354F}"/>
              </a:ext>
            </a:extLst>
          </p:cNvPr>
          <p:cNvSpPr txBox="1"/>
          <p:nvPr/>
        </p:nvSpPr>
        <p:spPr>
          <a:xfrm>
            <a:off x="4865919" y="1967309"/>
            <a:ext cx="24601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C00000"/>
                </a:solidFill>
              </a:rPr>
              <a:t>Target</a:t>
            </a:r>
          </a:p>
          <a:p>
            <a:pPr algn="ctr"/>
            <a:r>
              <a:rPr lang="en-US" sz="2000" b="1" dirty="0">
                <a:solidFill>
                  <a:srgbClr val="00B0F0"/>
                </a:solidFill>
              </a:rPr>
              <a:t>Solar Power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8F48BD-990D-6CDE-2499-D627B9B1A4FE}"/>
              </a:ext>
            </a:extLst>
          </p:cNvPr>
          <p:cNvSpPr txBox="1"/>
          <p:nvPr/>
        </p:nvSpPr>
        <p:spPr>
          <a:xfrm>
            <a:off x="4824741" y="3770519"/>
            <a:ext cx="1628498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weather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055CD9-5AAD-7F6B-E671-86077E783B0B}"/>
              </a:ext>
            </a:extLst>
          </p:cNvPr>
          <p:cNvSpPr txBox="1"/>
          <p:nvPr/>
        </p:nvSpPr>
        <p:spPr>
          <a:xfrm>
            <a:off x="1735426" y="3909019"/>
            <a:ext cx="144211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Specification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B297FC-D528-E752-8F5B-659E15401D58}"/>
              </a:ext>
            </a:extLst>
          </p:cNvPr>
          <p:cNvSpPr txBox="1"/>
          <p:nvPr/>
        </p:nvSpPr>
        <p:spPr>
          <a:xfrm>
            <a:off x="4321481" y="4854626"/>
            <a:ext cx="2513723" cy="1200329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Temperature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Solar Irradiance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Sun’s position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5E0754A4-5F21-5246-2022-9099128EA45D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 rot="5400000">
            <a:off x="5251280" y="4466915"/>
            <a:ext cx="714775" cy="6064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8D1BF064-338B-BF11-66F6-1243E061F385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rot="5400000">
            <a:off x="3659330" y="1472349"/>
            <a:ext cx="1233824" cy="3639517"/>
          </a:xfrm>
          <a:prstGeom prst="bentConnector3">
            <a:avLst>
              <a:gd name="adj1" fmla="val 4536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C329E4BC-67A7-FE3C-BFA9-5098F3177244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rot="5400000">
            <a:off x="5319833" y="2994352"/>
            <a:ext cx="1095324" cy="45701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8AE728A-2274-179B-AA8D-E9F9B47B96CB}"/>
              </a:ext>
            </a:extLst>
          </p:cNvPr>
          <p:cNvSpPr txBox="1"/>
          <p:nvPr/>
        </p:nvSpPr>
        <p:spPr>
          <a:xfrm>
            <a:off x="8408786" y="3759302"/>
            <a:ext cx="2047788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Operation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FEEB8C75-E9BA-B094-11E7-C871D7D9CFC8}"/>
              </a:ext>
            </a:extLst>
          </p:cNvPr>
          <p:cNvCxnSpPr>
            <a:cxnSpLocks/>
            <a:stCxn id="3" idx="2"/>
            <a:endCxn id="12" idx="0"/>
          </p:cNvCxnSpPr>
          <p:nvPr/>
        </p:nvCxnSpPr>
        <p:spPr>
          <a:xfrm rot="16200000" flipH="1">
            <a:off x="7222287" y="1548908"/>
            <a:ext cx="1084107" cy="33366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1505B35-154C-C161-A3DB-E6D6902FEE7D}"/>
              </a:ext>
            </a:extLst>
          </p:cNvPr>
          <p:cNvSpPr txBox="1"/>
          <p:nvPr/>
        </p:nvSpPr>
        <p:spPr>
          <a:xfrm>
            <a:off x="8810712" y="4905210"/>
            <a:ext cx="2642147" cy="92333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Maintenance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etc</a:t>
            </a:r>
            <a:endParaRPr lang="en-US" dirty="0"/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734FFDE5-B80F-3F77-238D-8D5AA71195D2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rot="16200000" flipH="1">
            <a:off x="9393945" y="4167369"/>
            <a:ext cx="776576" cy="69910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8F503B7A-E02D-B278-4644-D7F4AED162B0}"/>
              </a:ext>
            </a:extLst>
          </p:cNvPr>
          <p:cNvSpPr txBox="1">
            <a:spLocks/>
          </p:cNvSpPr>
          <p:nvPr/>
        </p:nvSpPr>
        <p:spPr>
          <a:xfrm>
            <a:off x="3891330" y="1287738"/>
            <a:ext cx="4121075" cy="838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/>
              <a:t>Identified the data required to address Target: </a:t>
            </a:r>
            <a:br>
              <a:rPr lang="en-US" sz="1600" dirty="0"/>
            </a:br>
            <a:r>
              <a:rPr lang="en-US" sz="1600" dirty="0"/>
              <a:t>Do Critical thinking on Target: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D064F0A-0C63-30F4-8693-591DCD47B63A}"/>
              </a:ext>
            </a:extLst>
          </p:cNvPr>
          <p:cNvSpPr txBox="1"/>
          <p:nvPr/>
        </p:nvSpPr>
        <p:spPr>
          <a:xfrm>
            <a:off x="1444889" y="4888026"/>
            <a:ext cx="1902218" cy="1200329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Material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Capacity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Panel Size</a:t>
            </a:r>
          </a:p>
        </p:txBody>
      </p: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BEDF8794-70F3-5840-7AD3-F4F8C847F4BE}"/>
              </a:ext>
            </a:extLst>
          </p:cNvPr>
          <p:cNvCxnSpPr>
            <a:stCxn id="5" idx="2"/>
            <a:endCxn id="42" idx="0"/>
          </p:cNvCxnSpPr>
          <p:nvPr/>
        </p:nvCxnSpPr>
        <p:spPr>
          <a:xfrm rot="5400000">
            <a:off x="2121404" y="4552946"/>
            <a:ext cx="609675" cy="604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534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 animBg="1"/>
      <p:bldP spid="8" grpId="0" animBg="1"/>
      <p:bldP spid="12" grpId="0" animBg="1"/>
      <p:bldP spid="14" grpId="0" animBg="1"/>
      <p:bldP spid="16" grpId="0"/>
      <p:bldP spid="4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036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37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038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039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40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41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3A1FCE3-1D4F-EF9F-B550-385855DE2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975535" cy="5105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Solar Generation History </a:t>
            </a:r>
            <a:r>
              <a:rPr lang="en-US" sz="4000" dirty="0">
                <a:solidFill>
                  <a:srgbClr val="FFFFFF"/>
                </a:solidFill>
              </a:rPr>
              <a:t>D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ata.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4A2329-2BC5-00F3-653F-2ACD2B9BB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420" y="1712826"/>
            <a:ext cx="8831580" cy="347353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187856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Where is Artificial Intelligence Used Today? | by Roger Brown | Becoming  Human: Artificial Intelligence Magazine">
            <a:extLst>
              <a:ext uri="{FF2B5EF4-FFF2-40B4-BE49-F238E27FC236}">
                <a16:creationId xmlns:a16="http://schemas.microsoft.com/office/drawing/2014/main" id="{40051506-E949-1566-7AF0-560C0DFD40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Rectangle 205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88A45F-EBE3-FBFF-693E-894125FBD447}"/>
              </a:ext>
            </a:extLst>
          </p:cNvPr>
          <p:cNvSpPr txBox="1"/>
          <p:nvPr/>
        </p:nvSpPr>
        <p:spPr>
          <a:xfrm>
            <a:off x="474345" y="3388994"/>
            <a:ext cx="4863465" cy="12428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rgbClr val="FFFFFF"/>
                </a:solidFill>
                <a:latin typeface="Arial Black" panose="020B0A04020102020204" pitchFamily="34" charset="0"/>
                <a:ea typeface="+mj-ea"/>
                <a:cs typeface="+mj-cs"/>
              </a:rPr>
              <a:t>So lets Run with a Robot AI…..</a:t>
            </a:r>
          </a:p>
        </p:txBody>
      </p:sp>
    </p:spTree>
    <p:extLst>
      <p:ext uri="{BB962C8B-B14F-4D97-AF65-F5344CB8AC3E}">
        <p14:creationId xmlns:p14="http://schemas.microsoft.com/office/powerpoint/2010/main" val="1307678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5485B-268C-A284-7974-443FD4FC6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894" y="199279"/>
            <a:ext cx="10515600" cy="104233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Get the Decision with 4 Steps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74CD85-9F5E-052E-904B-537652F97685}"/>
              </a:ext>
            </a:extLst>
          </p:cNvPr>
          <p:cNvSpPr txBox="1"/>
          <p:nvPr/>
        </p:nvSpPr>
        <p:spPr>
          <a:xfrm>
            <a:off x="874394" y="1411605"/>
            <a:ext cx="100412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Login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a project Energy, Solution Name “Solar Generation”</a:t>
            </a:r>
            <a:r>
              <a:rPr lang="en-US" dirty="0">
                <a:sym typeface="Wingdings" panose="05000000000000000000" pitchFamily="2" charset="2"/>
              </a:rPr>
              <a:t> solution type: regression Click create solution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721B57-9135-D980-3909-24F87D4ED42B}"/>
              </a:ext>
            </a:extLst>
          </p:cNvPr>
          <p:cNvSpPr txBox="1"/>
          <p:nvPr/>
        </p:nvSpPr>
        <p:spPr>
          <a:xfrm>
            <a:off x="887506" y="2781926"/>
            <a:ext cx="520849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Upload solar_power_generation_train.csv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A variable list will show up click on skip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Select target. Choose “Power Generated” as your target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A window will pop up asking you run the preliminary analysis or not. Press Yes Button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Preliminary analysis will run-see result in Confusion matrix chart and Prediction KPI for error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Press Next land in “build Model page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64EA62-586E-A242-5DD8-43BFE168BF5F}"/>
              </a:ext>
            </a:extLst>
          </p:cNvPr>
          <p:cNvSpPr txBox="1"/>
          <p:nvPr/>
        </p:nvSpPr>
        <p:spPr>
          <a:xfrm>
            <a:off x="937259" y="2427268"/>
            <a:ext cx="1354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4C8089-9390-2F71-543F-D081EC5DC24D}"/>
              </a:ext>
            </a:extLst>
          </p:cNvPr>
          <p:cNvSpPr txBox="1"/>
          <p:nvPr/>
        </p:nvSpPr>
        <p:spPr>
          <a:xfrm>
            <a:off x="6676773" y="2504927"/>
            <a:ext cx="462772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Select Variables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Uncheck variable day, month, year, week, season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Select Algorithm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Click on Train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Click on Finalize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You will land on Deploy page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F87A45-C1CF-586C-29A1-5C51284883A7}"/>
              </a:ext>
            </a:extLst>
          </p:cNvPr>
          <p:cNvSpPr txBox="1"/>
          <p:nvPr/>
        </p:nvSpPr>
        <p:spPr>
          <a:xfrm>
            <a:off x="6880859" y="2148812"/>
            <a:ext cx="1354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Build Model</a:t>
            </a:r>
          </a:p>
        </p:txBody>
      </p:sp>
    </p:spTree>
    <p:extLst>
      <p:ext uri="{BB962C8B-B14F-4D97-AF65-F5344CB8AC3E}">
        <p14:creationId xmlns:p14="http://schemas.microsoft.com/office/powerpoint/2010/main" val="3170588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5485B-268C-A284-7974-443FD4FC6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894" y="199279"/>
            <a:ext cx="10515600" cy="1042334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Get the Decision with 4 steps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721B57-9135-D980-3909-24F87D4ED42B}"/>
              </a:ext>
            </a:extLst>
          </p:cNvPr>
          <p:cNvSpPr txBox="1"/>
          <p:nvPr/>
        </p:nvSpPr>
        <p:spPr>
          <a:xfrm>
            <a:off x="887506" y="1570732"/>
            <a:ext cx="4863466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Click on Add data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upload new data,  from CSV source from you solar_power_generation_train.csv file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A variable list will show up click on skip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Go to Data Post Process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Create 3 equation by clicking on create custom variable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Action: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Power &gt; </a:t>
            </a:r>
            <a:r>
              <a:rPr lang="en-US" dirty="0" err="1">
                <a:sym typeface="Wingdings" panose="05000000000000000000" pitchFamily="2" charset="2"/>
              </a:rPr>
              <a:t>Storage_threshold</a:t>
            </a:r>
            <a:r>
              <a:rPr lang="en-US" dirty="0">
                <a:sym typeface="Wingdings" panose="05000000000000000000" pitchFamily="2" charset="2"/>
              </a:rPr>
              <a:t> = Send to storage</a:t>
            </a:r>
          </a:p>
          <a:p>
            <a:pPr lvl="1"/>
            <a:r>
              <a:rPr lang="en-US" dirty="0" err="1">
                <a:sym typeface="Wingdings" panose="05000000000000000000" pitchFamily="2" charset="2"/>
              </a:rPr>
              <a:t>Power_generation</a:t>
            </a:r>
            <a:r>
              <a:rPr lang="en-US" dirty="0">
                <a:sym typeface="Wingdings" panose="05000000000000000000" pitchFamily="2" charset="2"/>
              </a:rPr>
              <a:t> &lt; storage </a:t>
            </a:r>
            <a:r>
              <a:rPr lang="en-US" dirty="0" err="1">
                <a:sym typeface="Wingdings" panose="05000000000000000000" pitchFamily="2" charset="2"/>
              </a:rPr>
              <a:t>threshhold</a:t>
            </a:r>
            <a:r>
              <a:rPr lang="en-US" dirty="0">
                <a:sym typeface="Wingdings" panose="05000000000000000000" pitchFamily="2" charset="2"/>
              </a:rPr>
              <a:t> = “Send to Grid”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Power Backup: </a:t>
            </a:r>
            <a:r>
              <a:rPr lang="en-US" dirty="0" err="1">
                <a:sym typeface="Wingdings" panose="05000000000000000000" pitchFamily="2" charset="2"/>
              </a:rPr>
              <a:t>Power_generation</a:t>
            </a:r>
            <a:r>
              <a:rPr lang="en-US" dirty="0">
                <a:sym typeface="Wingdings" panose="05000000000000000000" pitchFamily="2" charset="2"/>
              </a:rPr>
              <a:t> &lt; storage threshold, find </a:t>
            </a:r>
            <a:r>
              <a:rPr lang="en-US">
                <a:sym typeface="Wingdings" panose="05000000000000000000" pitchFamily="2" charset="2"/>
              </a:rPr>
              <a:t>backup generator</a:t>
            </a:r>
            <a:endParaRPr lang="en-US" dirty="0"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Go to Result Configuration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Check download as CSV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Select Algorithm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Press “Predict”, prediction will be running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Press Next you will land in Decision Page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64EA62-586E-A242-5DD8-43BFE168BF5F}"/>
              </a:ext>
            </a:extLst>
          </p:cNvPr>
          <p:cNvSpPr txBox="1"/>
          <p:nvPr/>
        </p:nvSpPr>
        <p:spPr>
          <a:xfrm>
            <a:off x="1001806" y="1320137"/>
            <a:ext cx="1354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Deploy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4C8089-9390-2F71-543F-D081EC5DC24D}"/>
              </a:ext>
            </a:extLst>
          </p:cNvPr>
          <p:cNvSpPr txBox="1"/>
          <p:nvPr/>
        </p:nvSpPr>
        <p:spPr>
          <a:xfrm>
            <a:off x="6556758" y="1766263"/>
            <a:ext cx="462772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Select Decision Scenario Tab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Change slider value for different variables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Press Apply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Do the step until Target or Target desired value is higher or lower or middle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F87A45-C1CF-586C-29A1-5C51284883A7}"/>
              </a:ext>
            </a:extLst>
          </p:cNvPr>
          <p:cNvSpPr txBox="1"/>
          <p:nvPr/>
        </p:nvSpPr>
        <p:spPr>
          <a:xfrm>
            <a:off x="6676773" y="1319272"/>
            <a:ext cx="1354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Decision</a:t>
            </a:r>
          </a:p>
        </p:txBody>
      </p:sp>
    </p:spTree>
    <p:extLst>
      <p:ext uri="{BB962C8B-B14F-4D97-AF65-F5344CB8AC3E}">
        <p14:creationId xmlns:p14="http://schemas.microsoft.com/office/powerpoint/2010/main" val="777407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9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72704C-33C0-C19F-3343-2910083FA4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042"/>
          <a:stretch/>
        </p:blipFill>
        <p:spPr>
          <a:xfrm>
            <a:off x="20" y="10"/>
            <a:ext cx="9272902" cy="6857990"/>
          </a:xfrm>
          <a:custGeom>
            <a:avLst/>
            <a:gdLst/>
            <a:ahLst/>
            <a:cxnLst/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0391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13101</TotalTime>
  <Words>442</Words>
  <Application>Microsoft Office PowerPoint</Application>
  <PresentationFormat>Widescreen</PresentationFormat>
  <Paragraphs>75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Aharoni</vt:lpstr>
      <vt:lpstr>Arial</vt:lpstr>
      <vt:lpstr>Arial Black</vt:lpstr>
      <vt:lpstr>Calibri</vt:lpstr>
      <vt:lpstr>Calibri Light</vt:lpstr>
      <vt:lpstr>Office Theme</vt:lpstr>
      <vt:lpstr> Solar Power Prediction for Grid Management</vt:lpstr>
      <vt:lpstr>PowerPoint Presentation</vt:lpstr>
      <vt:lpstr>MIST’s target is to forecast solar generation data for grid efficiency</vt:lpstr>
      <vt:lpstr>Solar Generation History Data.</vt:lpstr>
      <vt:lpstr>PowerPoint Presentation</vt:lpstr>
      <vt:lpstr>Get the Decision with 4 Steps</vt:lpstr>
      <vt:lpstr>Get the Decision with 4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Value &amp; Business Case</dc:title>
  <dc:creator>IDARE - Khairul</dc:creator>
  <cp:lastModifiedBy>IDARE - Khairul</cp:lastModifiedBy>
  <cp:revision>95</cp:revision>
  <dcterms:created xsi:type="dcterms:W3CDTF">2022-08-03T16:45:50Z</dcterms:created>
  <dcterms:modified xsi:type="dcterms:W3CDTF">2022-09-22T20:03:57Z</dcterms:modified>
</cp:coreProperties>
</file>

<file path=docProps/thumbnail.jpeg>
</file>